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8"/>
  </p:handoutMasterIdLst>
  <p:sldIdLst>
    <p:sldId id="257" r:id="rId2"/>
    <p:sldId id="258" r:id="rId3"/>
    <p:sldId id="259" r:id="rId4"/>
    <p:sldId id="261" r:id="rId5"/>
    <p:sldId id="269" r:id="rId6"/>
    <p:sldId id="262" r:id="rId7"/>
    <p:sldId id="263" r:id="rId8"/>
    <p:sldId id="265" r:id="rId9"/>
    <p:sldId id="266" r:id="rId10"/>
    <p:sldId id="267" r:id="rId11"/>
    <p:sldId id="268" r:id="rId12"/>
    <p:sldId id="264" r:id="rId13"/>
    <p:sldId id="271" r:id="rId14"/>
    <p:sldId id="272" r:id="rId15"/>
    <p:sldId id="273" r:id="rId16"/>
    <p:sldId id="274" r:id="rId17"/>
  </p:sldIdLst>
  <p:sldSz cx="12192000" cy="6858000"/>
  <p:notesSz cx="6669088" cy="9872663"/>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889250" cy="4953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778250" y="0"/>
            <a:ext cx="2889250" cy="495300"/>
          </a:xfrm>
          <a:prstGeom prst="rect">
            <a:avLst/>
          </a:prstGeom>
        </p:spPr>
        <p:txBody>
          <a:bodyPr vert="horz" lIns="91440" tIns="45720" rIns="91440" bIns="45720" rtlCol="0"/>
          <a:lstStyle>
            <a:lvl1pPr algn="r">
              <a:defRPr sz="1200"/>
            </a:lvl1pPr>
          </a:lstStyle>
          <a:p>
            <a:fld id="{B5CD07D6-AFD9-4EAC-8A37-03CAA8B207C8}" type="datetimeFigureOut">
              <a:rPr lang="nl-NL" smtClean="0"/>
              <a:t>23-9-2019</a:t>
            </a:fld>
            <a:endParaRPr lang="nl-NL"/>
          </a:p>
        </p:txBody>
      </p:sp>
      <p:sp>
        <p:nvSpPr>
          <p:cNvPr id="4" name="Tijdelijke aanduiding voor voettekst 3"/>
          <p:cNvSpPr>
            <a:spLocks noGrp="1"/>
          </p:cNvSpPr>
          <p:nvPr>
            <p:ph type="ftr" sz="quarter" idx="2"/>
          </p:nvPr>
        </p:nvSpPr>
        <p:spPr>
          <a:xfrm>
            <a:off x="0" y="9377363"/>
            <a:ext cx="2889250" cy="495300"/>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778250" y="9377363"/>
            <a:ext cx="2889250" cy="495300"/>
          </a:xfrm>
          <a:prstGeom prst="rect">
            <a:avLst/>
          </a:prstGeom>
        </p:spPr>
        <p:txBody>
          <a:bodyPr vert="horz" lIns="91440" tIns="45720" rIns="91440" bIns="45720" rtlCol="0" anchor="b"/>
          <a:lstStyle>
            <a:lvl1pPr algn="r">
              <a:defRPr sz="1200"/>
            </a:lvl1pPr>
          </a:lstStyle>
          <a:p>
            <a:fld id="{B4A8BC33-EBDC-4775-99DD-57FDC96A6436}" type="slidenum">
              <a:rPr lang="nl-NL" smtClean="0"/>
              <a:t>‹nr.›</a:t>
            </a:fld>
            <a:endParaRPr lang="nl-NL"/>
          </a:p>
        </p:txBody>
      </p:sp>
    </p:spTree>
    <p:extLst>
      <p:ext uri="{BB962C8B-B14F-4D97-AF65-F5344CB8AC3E}">
        <p14:creationId xmlns:p14="http://schemas.microsoft.com/office/powerpoint/2010/main" val="72221967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761E7606-61DE-4ADE-926B-16EBF0F2A637}" type="datetimeFigureOut">
              <a:rPr lang="nl-NL" smtClean="0"/>
              <a:t>23-9-2019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452DA60-575E-40B7-B608-AFDD0F342670}" type="slidenum">
              <a:rPr lang="nl-NL" smtClean="0"/>
              <a:t>‹nr.›</a:t>
            </a:fld>
            <a:endParaRPr lang="nl-NL"/>
          </a:p>
        </p:txBody>
      </p:sp>
    </p:spTree>
    <p:extLst>
      <p:ext uri="{BB962C8B-B14F-4D97-AF65-F5344CB8AC3E}">
        <p14:creationId xmlns:p14="http://schemas.microsoft.com/office/powerpoint/2010/main" val="764341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761E7606-61DE-4ADE-926B-16EBF0F2A637}" type="datetimeFigureOut">
              <a:rPr lang="nl-NL" smtClean="0"/>
              <a:t>23-9-2019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452DA60-575E-40B7-B608-AFDD0F342670}" type="slidenum">
              <a:rPr lang="nl-NL" smtClean="0"/>
              <a:t>‹nr.›</a:t>
            </a:fld>
            <a:endParaRPr lang="nl-NL"/>
          </a:p>
        </p:txBody>
      </p:sp>
    </p:spTree>
    <p:extLst>
      <p:ext uri="{BB962C8B-B14F-4D97-AF65-F5344CB8AC3E}">
        <p14:creationId xmlns:p14="http://schemas.microsoft.com/office/powerpoint/2010/main" val="16154375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761E7606-61DE-4ADE-926B-16EBF0F2A637}" type="datetimeFigureOut">
              <a:rPr lang="nl-NL" smtClean="0"/>
              <a:t>23-9-2019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452DA60-575E-40B7-B608-AFDD0F342670}" type="slidenum">
              <a:rPr lang="nl-NL" smtClean="0"/>
              <a:t>‹nr.›</a:t>
            </a:fld>
            <a:endParaRPr lang="nl-NL"/>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3650221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761E7606-61DE-4ADE-926B-16EBF0F2A637}" type="datetimeFigureOut">
              <a:rPr lang="nl-NL" smtClean="0"/>
              <a:t>23-9-2019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452DA60-575E-40B7-B608-AFDD0F342670}" type="slidenum">
              <a:rPr lang="nl-NL" smtClean="0"/>
              <a:t>‹nr.›</a:t>
            </a:fld>
            <a:endParaRPr lang="nl-NL"/>
          </a:p>
        </p:txBody>
      </p:sp>
    </p:spTree>
    <p:extLst>
      <p:ext uri="{BB962C8B-B14F-4D97-AF65-F5344CB8AC3E}">
        <p14:creationId xmlns:p14="http://schemas.microsoft.com/office/powerpoint/2010/main" val="19168384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761E7606-61DE-4ADE-926B-16EBF0F2A637}" type="datetimeFigureOut">
              <a:rPr lang="nl-NL" smtClean="0"/>
              <a:t>23-9-2019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452DA60-575E-40B7-B608-AFDD0F342670}" type="slidenum">
              <a:rPr lang="nl-NL" smtClean="0"/>
              <a:t>‹nr.›</a:t>
            </a:fld>
            <a:endParaRPr lang="nl-N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986869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761E7606-61DE-4ADE-926B-16EBF0F2A637}" type="datetimeFigureOut">
              <a:rPr lang="nl-NL" smtClean="0"/>
              <a:t>23-9-2019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452DA60-575E-40B7-B608-AFDD0F342670}" type="slidenum">
              <a:rPr lang="nl-NL" smtClean="0"/>
              <a:t>‹nr.›</a:t>
            </a:fld>
            <a:endParaRPr lang="nl-NL"/>
          </a:p>
        </p:txBody>
      </p:sp>
    </p:spTree>
    <p:extLst>
      <p:ext uri="{BB962C8B-B14F-4D97-AF65-F5344CB8AC3E}">
        <p14:creationId xmlns:p14="http://schemas.microsoft.com/office/powerpoint/2010/main" val="37668499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761E7606-61DE-4ADE-926B-16EBF0F2A637}" type="datetimeFigureOut">
              <a:rPr lang="nl-NL" smtClean="0"/>
              <a:t>23-9-2019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452DA60-575E-40B7-B608-AFDD0F342670}" type="slidenum">
              <a:rPr lang="nl-NL" smtClean="0"/>
              <a:t>‹nr.›</a:t>
            </a:fld>
            <a:endParaRPr lang="nl-NL"/>
          </a:p>
        </p:txBody>
      </p:sp>
    </p:spTree>
    <p:extLst>
      <p:ext uri="{BB962C8B-B14F-4D97-AF65-F5344CB8AC3E}">
        <p14:creationId xmlns:p14="http://schemas.microsoft.com/office/powerpoint/2010/main" val="3697723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761E7606-61DE-4ADE-926B-16EBF0F2A637}" type="datetimeFigureOut">
              <a:rPr lang="nl-NL" smtClean="0"/>
              <a:t>23-9-2019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452DA60-575E-40B7-B608-AFDD0F342670}" type="slidenum">
              <a:rPr lang="nl-NL" smtClean="0"/>
              <a:t>‹nr.›</a:t>
            </a:fld>
            <a:endParaRPr lang="nl-NL"/>
          </a:p>
        </p:txBody>
      </p:sp>
    </p:spTree>
    <p:extLst>
      <p:ext uri="{BB962C8B-B14F-4D97-AF65-F5344CB8AC3E}">
        <p14:creationId xmlns:p14="http://schemas.microsoft.com/office/powerpoint/2010/main" val="4146629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761E7606-61DE-4ADE-926B-16EBF0F2A637}" type="datetimeFigureOut">
              <a:rPr lang="nl-NL" smtClean="0"/>
              <a:t>23-9-2019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452DA60-575E-40B7-B608-AFDD0F342670}" type="slidenum">
              <a:rPr lang="nl-NL" smtClean="0"/>
              <a:t>‹nr.›</a:t>
            </a:fld>
            <a:endParaRPr lang="nl-NL"/>
          </a:p>
        </p:txBody>
      </p:sp>
    </p:spTree>
    <p:extLst>
      <p:ext uri="{BB962C8B-B14F-4D97-AF65-F5344CB8AC3E}">
        <p14:creationId xmlns:p14="http://schemas.microsoft.com/office/powerpoint/2010/main" val="488270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761E7606-61DE-4ADE-926B-16EBF0F2A637}" type="datetimeFigureOut">
              <a:rPr lang="nl-NL" smtClean="0"/>
              <a:t>23-9-2019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452DA60-575E-40B7-B608-AFDD0F342670}" type="slidenum">
              <a:rPr lang="nl-NL" smtClean="0"/>
              <a:t>‹nr.›</a:t>
            </a:fld>
            <a:endParaRPr lang="nl-NL"/>
          </a:p>
        </p:txBody>
      </p:sp>
    </p:spTree>
    <p:extLst>
      <p:ext uri="{BB962C8B-B14F-4D97-AF65-F5344CB8AC3E}">
        <p14:creationId xmlns:p14="http://schemas.microsoft.com/office/powerpoint/2010/main" val="20098203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761E7606-61DE-4ADE-926B-16EBF0F2A637}" type="datetimeFigureOut">
              <a:rPr lang="nl-NL" smtClean="0"/>
              <a:t>23-9-2019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D452DA60-575E-40B7-B608-AFDD0F342670}" type="slidenum">
              <a:rPr lang="nl-NL" smtClean="0"/>
              <a:t>‹nr.›</a:t>
            </a:fld>
            <a:endParaRPr lang="nl-NL"/>
          </a:p>
        </p:txBody>
      </p:sp>
    </p:spTree>
    <p:extLst>
      <p:ext uri="{BB962C8B-B14F-4D97-AF65-F5344CB8AC3E}">
        <p14:creationId xmlns:p14="http://schemas.microsoft.com/office/powerpoint/2010/main" val="598920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761E7606-61DE-4ADE-926B-16EBF0F2A637}" type="datetimeFigureOut">
              <a:rPr lang="nl-NL" smtClean="0"/>
              <a:t>23-9-2019</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D452DA60-575E-40B7-B608-AFDD0F342670}" type="slidenum">
              <a:rPr lang="nl-NL" smtClean="0"/>
              <a:t>‹nr.›</a:t>
            </a:fld>
            <a:endParaRPr lang="nl-NL"/>
          </a:p>
        </p:txBody>
      </p:sp>
    </p:spTree>
    <p:extLst>
      <p:ext uri="{BB962C8B-B14F-4D97-AF65-F5344CB8AC3E}">
        <p14:creationId xmlns:p14="http://schemas.microsoft.com/office/powerpoint/2010/main" val="1217898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761E7606-61DE-4ADE-926B-16EBF0F2A637}" type="datetimeFigureOut">
              <a:rPr lang="nl-NL" smtClean="0"/>
              <a:t>23-9-2019</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D452DA60-575E-40B7-B608-AFDD0F342670}" type="slidenum">
              <a:rPr lang="nl-NL" smtClean="0"/>
              <a:t>‹nr.›</a:t>
            </a:fld>
            <a:endParaRPr lang="nl-NL"/>
          </a:p>
        </p:txBody>
      </p:sp>
    </p:spTree>
    <p:extLst>
      <p:ext uri="{BB962C8B-B14F-4D97-AF65-F5344CB8AC3E}">
        <p14:creationId xmlns:p14="http://schemas.microsoft.com/office/powerpoint/2010/main" val="2144222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1E7606-61DE-4ADE-926B-16EBF0F2A637}" type="datetimeFigureOut">
              <a:rPr lang="nl-NL" smtClean="0"/>
              <a:t>23-9-2019</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D452DA60-575E-40B7-B608-AFDD0F342670}" type="slidenum">
              <a:rPr lang="nl-NL" smtClean="0"/>
              <a:t>‹nr.›</a:t>
            </a:fld>
            <a:endParaRPr lang="nl-NL"/>
          </a:p>
        </p:txBody>
      </p:sp>
    </p:spTree>
    <p:extLst>
      <p:ext uri="{BB962C8B-B14F-4D97-AF65-F5344CB8AC3E}">
        <p14:creationId xmlns:p14="http://schemas.microsoft.com/office/powerpoint/2010/main" val="2487178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761E7606-61DE-4ADE-926B-16EBF0F2A637}" type="datetimeFigureOut">
              <a:rPr lang="nl-NL" smtClean="0"/>
              <a:t>23-9-2019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D452DA60-575E-40B7-B608-AFDD0F342670}" type="slidenum">
              <a:rPr lang="nl-NL" smtClean="0"/>
              <a:t>‹nr.›</a:t>
            </a:fld>
            <a:endParaRPr lang="nl-NL"/>
          </a:p>
        </p:txBody>
      </p:sp>
    </p:spTree>
    <p:extLst>
      <p:ext uri="{BB962C8B-B14F-4D97-AF65-F5344CB8AC3E}">
        <p14:creationId xmlns:p14="http://schemas.microsoft.com/office/powerpoint/2010/main" val="1712756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761E7606-61DE-4ADE-926B-16EBF0F2A637}" type="datetimeFigureOut">
              <a:rPr lang="nl-NL" smtClean="0"/>
              <a:t>23-9-2019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D452DA60-575E-40B7-B608-AFDD0F342670}" type="slidenum">
              <a:rPr lang="nl-NL" smtClean="0"/>
              <a:t>‹nr.›</a:t>
            </a:fld>
            <a:endParaRPr lang="nl-NL"/>
          </a:p>
        </p:txBody>
      </p:sp>
    </p:spTree>
    <p:extLst>
      <p:ext uri="{BB962C8B-B14F-4D97-AF65-F5344CB8AC3E}">
        <p14:creationId xmlns:p14="http://schemas.microsoft.com/office/powerpoint/2010/main" val="161517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61E7606-61DE-4ADE-926B-16EBF0F2A637}" type="datetimeFigureOut">
              <a:rPr lang="nl-NL" smtClean="0"/>
              <a:t>23-9-2019</a:t>
            </a:fld>
            <a:endParaRPr lang="nl-NL"/>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452DA60-575E-40B7-B608-AFDD0F342670}" type="slidenum">
              <a:rPr lang="nl-NL" smtClean="0"/>
              <a:t>‹nr.›</a:t>
            </a:fld>
            <a:endParaRPr lang="nl-NL"/>
          </a:p>
        </p:txBody>
      </p:sp>
    </p:spTree>
    <p:extLst>
      <p:ext uri="{BB962C8B-B14F-4D97-AF65-F5344CB8AC3E}">
        <p14:creationId xmlns:p14="http://schemas.microsoft.com/office/powerpoint/2010/main" val="2418965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oppepper4all.nl/node/282?&amp;gclid=CJ2f-dyQxs4CFRKeGwodwPwEjQ&amp;cr_cid=142361127"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sapAaZzn_j8" TargetMode="External"/><Relationship Id="rId2" Type="http://schemas.openxmlformats.org/officeDocument/2006/relationships/hyperlink" Target="https://www.youtube.com/watch?v=us0QOrqKqto"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07067" y="1653357"/>
            <a:ext cx="7766936" cy="1646302"/>
          </a:xfrm>
        </p:spPr>
        <p:txBody>
          <a:bodyPr/>
          <a:lstStyle/>
          <a:p>
            <a:pPr algn="ctr"/>
            <a:r>
              <a:rPr lang="nl-NL" dirty="0" smtClean="0"/>
              <a:t>Visie en strategie </a:t>
            </a:r>
            <a:endParaRPr lang="nl-NL" dirty="0"/>
          </a:p>
        </p:txBody>
      </p:sp>
      <p:sp>
        <p:nvSpPr>
          <p:cNvPr id="3" name="Ondertitel 2"/>
          <p:cNvSpPr>
            <a:spLocks noGrp="1"/>
          </p:cNvSpPr>
          <p:nvPr>
            <p:ph type="subTitle" idx="1"/>
          </p:nvPr>
        </p:nvSpPr>
        <p:spPr>
          <a:xfrm>
            <a:off x="1507067" y="3646337"/>
            <a:ext cx="7766936" cy="1096899"/>
          </a:xfrm>
        </p:spPr>
        <p:txBody>
          <a:bodyPr/>
          <a:lstStyle/>
          <a:p>
            <a:pPr algn="ctr"/>
            <a:r>
              <a:rPr lang="nl-NL" dirty="0" smtClean="0"/>
              <a:t>Les 1: Brainstorm en kennismaken</a:t>
            </a:r>
          </a:p>
          <a:p>
            <a:pPr algn="ctr"/>
            <a:r>
              <a:rPr lang="nl-NL" dirty="0" smtClean="0"/>
              <a:t>Schooljaar </a:t>
            </a:r>
            <a:r>
              <a:rPr lang="nl-NL" dirty="0" smtClean="0"/>
              <a:t>2019-2020 </a:t>
            </a:r>
            <a:endParaRPr lang="nl-NL" dirty="0"/>
          </a:p>
        </p:txBody>
      </p:sp>
      <p:pic>
        <p:nvPicPr>
          <p:cNvPr id="5" name="Afbeelding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6913" y="5575280"/>
            <a:ext cx="2952641" cy="655701"/>
          </a:xfrm>
          <a:prstGeom prst="rect">
            <a:avLst/>
          </a:prstGeom>
        </p:spPr>
      </p:pic>
    </p:spTree>
    <p:extLst>
      <p:ext uri="{BB962C8B-B14F-4D97-AF65-F5344CB8AC3E}">
        <p14:creationId xmlns:p14="http://schemas.microsoft.com/office/powerpoint/2010/main" val="13448285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Strategie </a:t>
            </a:r>
            <a:endParaRPr lang="nl-NL" dirty="0"/>
          </a:p>
        </p:txBody>
      </p:sp>
      <p:sp>
        <p:nvSpPr>
          <p:cNvPr id="3" name="Tijdelijke aanduiding voor inhoud 2"/>
          <p:cNvSpPr>
            <a:spLocks noGrp="1"/>
          </p:cNvSpPr>
          <p:nvPr>
            <p:ph idx="1"/>
          </p:nvPr>
        </p:nvSpPr>
        <p:spPr>
          <a:xfrm>
            <a:off x="677334" y="2160589"/>
            <a:ext cx="8596668" cy="4331651"/>
          </a:xfrm>
        </p:spPr>
        <p:txBody>
          <a:bodyPr>
            <a:normAutofit/>
          </a:bodyPr>
          <a:lstStyle/>
          <a:p>
            <a:r>
              <a:rPr lang="nl-NL" dirty="0" smtClean="0"/>
              <a:t>Beschrijft hoe </a:t>
            </a:r>
            <a:r>
              <a:rPr lang="nl-NL" dirty="0"/>
              <a:t>de in de visie gestelde inzichten en </a:t>
            </a:r>
            <a:r>
              <a:rPr lang="nl-NL" dirty="0" smtClean="0"/>
              <a:t>doelen </a:t>
            </a:r>
            <a:r>
              <a:rPr lang="nl-NL" dirty="0"/>
              <a:t>bereikt gaan </a:t>
            </a:r>
            <a:r>
              <a:rPr lang="nl-NL" dirty="0" smtClean="0"/>
              <a:t>worden.</a:t>
            </a:r>
          </a:p>
          <a:p>
            <a:endParaRPr lang="nl-NL" dirty="0" smtClean="0"/>
          </a:p>
          <a:p>
            <a:r>
              <a:rPr lang="nl-NL" dirty="0" smtClean="0"/>
              <a:t>Voordelen van een strategie: </a:t>
            </a:r>
          </a:p>
          <a:p>
            <a:r>
              <a:rPr lang="nl-NL" dirty="0" smtClean="0"/>
              <a:t>Betere </a:t>
            </a:r>
            <a:r>
              <a:rPr lang="nl-NL" dirty="0"/>
              <a:t>coördinatie </a:t>
            </a:r>
            <a:endParaRPr lang="nl-NL" dirty="0" smtClean="0"/>
          </a:p>
          <a:p>
            <a:r>
              <a:rPr lang="nl-NL" dirty="0"/>
              <a:t>R</a:t>
            </a:r>
            <a:r>
              <a:rPr lang="nl-NL" dirty="0" smtClean="0"/>
              <a:t>esultaatnormen </a:t>
            </a:r>
            <a:r>
              <a:rPr lang="nl-NL" dirty="0"/>
              <a:t>voor </a:t>
            </a:r>
            <a:r>
              <a:rPr lang="nl-NL" dirty="0" smtClean="0"/>
              <a:t>controle</a:t>
            </a:r>
          </a:p>
          <a:p>
            <a:r>
              <a:rPr lang="nl-NL" dirty="0"/>
              <a:t>V</a:t>
            </a:r>
            <a:r>
              <a:rPr lang="nl-NL" dirty="0" smtClean="0"/>
              <a:t>oorzien </a:t>
            </a:r>
            <a:r>
              <a:rPr lang="nl-NL" dirty="0"/>
              <a:t>van </a:t>
            </a:r>
            <a:r>
              <a:rPr lang="nl-NL" dirty="0" smtClean="0"/>
              <a:t>veranderingen</a:t>
            </a:r>
          </a:p>
          <a:p>
            <a:r>
              <a:rPr lang="nl-NL" dirty="0"/>
              <a:t>H</a:t>
            </a:r>
            <a:r>
              <a:rPr lang="nl-NL" dirty="0" smtClean="0"/>
              <a:t>et </a:t>
            </a:r>
            <a:r>
              <a:rPr lang="nl-NL" dirty="0"/>
              <a:t>is </a:t>
            </a:r>
            <a:r>
              <a:rPr lang="nl-NL" dirty="0" smtClean="0"/>
              <a:t>overdraagbaar</a:t>
            </a:r>
          </a:p>
          <a:p>
            <a:endParaRPr lang="nl-NL" dirty="0" smtClean="0"/>
          </a:p>
          <a:p>
            <a:r>
              <a:rPr lang="nl-NL" dirty="0" smtClean="0"/>
              <a:t>Meestal </a:t>
            </a:r>
            <a:r>
              <a:rPr lang="nl-NL" dirty="0"/>
              <a:t>worden bedrijfsmatige strategische plannen vastgelegd in een jaarplan. </a:t>
            </a:r>
          </a:p>
        </p:txBody>
      </p:sp>
    </p:spTree>
    <p:extLst>
      <p:ext uri="{BB962C8B-B14F-4D97-AF65-F5344CB8AC3E}">
        <p14:creationId xmlns:p14="http://schemas.microsoft.com/office/powerpoint/2010/main" val="12596745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Strategie </a:t>
            </a:r>
            <a:endParaRPr lang="nl-NL" dirty="0"/>
          </a:p>
        </p:txBody>
      </p:sp>
      <p:sp>
        <p:nvSpPr>
          <p:cNvPr id="3" name="Tijdelijke aanduiding voor inhoud 2"/>
          <p:cNvSpPr>
            <a:spLocks noGrp="1"/>
          </p:cNvSpPr>
          <p:nvPr>
            <p:ph idx="1"/>
          </p:nvPr>
        </p:nvSpPr>
        <p:spPr/>
        <p:txBody>
          <a:bodyPr/>
          <a:lstStyle/>
          <a:p>
            <a:r>
              <a:rPr lang="nl-NL" dirty="0" smtClean="0"/>
              <a:t>Vragen voor het optellen van een strategie</a:t>
            </a:r>
          </a:p>
          <a:p>
            <a:endParaRPr lang="nl-NL" dirty="0"/>
          </a:p>
          <a:p>
            <a:r>
              <a:rPr lang="nl-NL" dirty="0" smtClean="0"/>
              <a:t>Hoe </a:t>
            </a:r>
            <a:r>
              <a:rPr lang="nl-NL" dirty="0"/>
              <a:t>gaan we onze resultaten te bereiken?</a:t>
            </a:r>
          </a:p>
          <a:p>
            <a:r>
              <a:rPr lang="nl-NL" dirty="0"/>
              <a:t>Op welke manieren is het mogelijke onze doelen te realiseren?</a:t>
            </a:r>
          </a:p>
          <a:p>
            <a:r>
              <a:rPr lang="nl-NL" dirty="0"/>
              <a:t>Welke maatregelen moeten we nemen?</a:t>
            </a:r>
          </a:p>
          <a:p>
            <a:r>
              <a:rPr lang="nl-NL" dirty="0"/>
              <a:t>Op welke manier willen wij dit uitdragen?</a:t>
            </a:r>
          </a:p>
          <a:p>
            <a:r>
              <a:rPr lang="nl-NL" dirty="0"/>
              <a:t>Hoe zorgen we ervoor dat wij voortdurend leren?</a:t>
            </a:r>
          </a:p>
          <a:p>
            <a:endParaRPr lang="nl-NL" dirty="0"/>
          </a:p>
        </p:txBody>
      </p:sp>
    </p:spTree>
    <p:extLst>
      <p:ext uri="{BB962C8B-B14F-4D97-AF65-F5344CB8AC3E}">
        <p14:creationId xmlns:p14="http://schemas.microsoft.com/office/powerpoint/2010/main" val="6825590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Voorbeeld bekijken</a:t>
            </a:r>
            <a:endParaRPr lang="nl-NL" dirty="0"/>
          </a:p>
        </p:txBody>
      </p:sp>
      <p:sp>
        <p:nvSpPr>
          <p:cNvPr id="3" name="Tijdelijke aanduiding voor inhoud 2"/>
          <p:cNvSpPr>
            <a:spLocks noGrp="1"/>
          </p:cNvSpPr>
          <p:nvPr>
            <p:ph idx="1"/>
          </p:nvPr>
        </p:nvSpPr>
        <p:spPr/>
        <p:txBody>
          <a:bodyPr/>
          <a:lstStyle/>
          <a:p>
            <a:r>
              <a:rPr lang="nl-NL" dirty="0"/>
              <a:t>Voorbeeld missie, visie en strategie. </a:t>
            </a:r>
          </a:p>
          <a:p>
            <a:endParaRPr lang="nl-NL" dirty="0" smtClean="0">
              <a:hlinkClick r:id="rId2"/>
            </a:endParaRPr>
          </a:p>
          <a:p>
            <a:r>
              <a:rPr lang="nl-NL" dirty="0" smtClean="0">
                <a:hlinkClick r:id="rId2"/>
              </a:rPr>
              <a:t>http</a:t>
            </a:r>
            <a:r>
              <a:rPr lang="nl-NL" dirty="0">
                <a:hlinkClick r:id="rId2"/>
              </a:rPr>
              <a:t>://www.oppepper4all.nl/node/282?&amp;</a:t>
            </a:r>
            <a:r>
              <a:rPr lang="nl-NL" dirty="0" smtClean="0">
                <a:hlinkClick r:id="rId2"/>
              </a:rPr>
              <a:t>gclid=CJ2f-dyQxs4CFRKeGwodwPwEjQ&amp;cr_cid=142361127</a:t>
            </a:r>
            <a:r>
              <a:rPr lang="nl-NL" dirty="0" smtClean="0"/>
              <a:t> </a:t>
            </a:r>
          </a:p>
        </p:txBody>
      </p:sp>
    </p:spTree>
    <p:extLst>
      <p:ext uri="{BB962C8B-B14F-4D97-AF65-F5344CB8AC3E}">
        <p14:creationId xmlns:p14="http://schemas.microsoft.com/office/powerpoint/2010/main" val="16010425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Missie bestaat uit</a:t>
            </a:r>
            <a:endParaRPr lang="nl-NL" dirty="0"/>
          </a:p>
        </p:txBody>
      </p:sp>
      <p:sp>
        <p:nvSpPr>
          <p:cNvPr id="3" name="Tijdelijke aanduiding voor inhoud 2"/>
          <p:cNvSpPr>
            <a:spLocks noGrp="1"/>
          </p:cNvSpPr>
          <p:nvPr>
            <p:ph idx="1"/>
          </p:nvPr>
        </p:nvSpPr>
        <p:spPr/>
        <p:txBody>
          <a:bodyPr/>
          <a:lstStyle/>
          <a:p>
            <a:r>
              <a:rPr lang="nl-NL" dirty="0"/>
              <a:t>De missie van een organisatie bestaat over het algemeen uit de volgende vier onderdelen:﻿﻿</a:t>
            </a:r>
            <a:endParaRPr lang="nl-NL" dirty="0" smtClean="0"/>
          </a:p>
          <a:p>
            <a:endParaRPr lang="nl-NL" dirty="0"/>
          </a:p>
          <a:p>
            <a:r>
              <a:rPr lang="nl-NL" dirty="0" smtClean="0"/>
              <a:t>Werkterrein</a:t>
            </a:r>
            <a:endParaRPr lang="nl-NL" dirty="0"/>
          </a:p>
          <a:p>
            <a:r>
              <a:rPr lang="nl-NL" dirty="0"/>
              <a:t>Bestaansrecht</a:t>
            </a:r>
          </a:p>
          <a:p>
            <a:r>
              <a:rPr lang="nl-NL" dirty="0"/>
              <a:t>Betekenis voor belanghebbenden</a:t>
            </a:r>
          </a:p>
          <a:p>
            <a:r>
              <a:rPr lang="nl-NL" dirty="0"/>
              <a:t>Normen, waarden en overtuigingen </a:t>
            </a:r>
          </a:p>
          <a:p>
            <a:endParaRPr lang="nl-NL" dirty="0"/>
          </a:p>
        </p:txBody>
      </p:sp>
    </p:spTree>
    <p:extLst>
      <p:ext uri="{BB962C8B-B14F-4D97-AF65-F5344CB8AC3E}">
        <p14:creationId xmlns:p14="http://schemas.microsoft.com/office/powerpoint/2010/main" val="2463715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Missie</a:t>
            </a:r>
            <a:endParaRPr lang="nl-NL" dirty="0"/>
          </a:p>
        </p:txBody>
      </p:sp>
      <p:sp>
        <p:nvSpPr>
          <p:cNvPr id="3" name="Tijdelijke aanduiding voor inhoud 2"/>
          <p:cNvSpPr>
            <a:spLocks noGrp="1"/>
          </p:cNvSpPr>
          <p:nvPr>
            <p:ph idx="1"/>
          </p:nvPr>
        </p:nvSpPr>
        <p:spPr/>
        <p:txBody>
          <a:bodyPr/>
          <a:lstStyle/>
          <a:p>
            <a:r>
              <a:rPr lang="nl-NL" dirty="0"/>
              <a:t>De hamvraag bij de missie is ‘</a:t>
            </a:r>
            <a:r>
              <a:rPr lang="nl-NL" dirty="0" err="1"/>
              <a:t>What</a:t>
            </a:r>
            <a:r>
              <a:rPr lang="nl-NL" dirty="0"/>
              <a:t> business are we in?’. </a:t>
            </a:r>
            <a:endParaRPr lang="nl-NL" dirty="0" smtClean="0"/>
          </a:p>
          <a:p>
            <a:endParaRPr lang="nl-NL" dirty="0" smtClean="0"/>
          </a:p>
          <a:p>
            <a:r>
              <a:rPr lang="nl-NL" dirty="0" smtClean="0"/>
              <a:t>De </a:t>
            </a:r>
            <a:r>
              <a:rPr lang="nl-NL" dirty="0"/>
              <a:t>volgende drie vragen moeten </a:t>
            </a:r>
            <a:r>
              <a:rPr lang="nl-NL" dirty="0" smtClean="0"/>
              <a:t>worden </a:t>
            </a:r>
            <a:r>
              <a:rPr lang="nl-NL" dirty="0"/>
              <a:t>beantwoord</a:t>
            </a:r>
            <a:r>
              <a:rPr lang="nl-NL" dirty="0" smtClean="0"/>
              <a:t>:</a:t>
            </a:r>
          </a:p>
          <a:p>
            <a:endParaRPr lang="nl-NL" dirty="0"/>
          </a:p>
          <a:p>
            <a:r>
              <a:rPr lang="nl-NL" b="1" dirty="0"/>
              <a:t>Markt:</a:t>
            </a:r>
            <a:r>
              <a:rPr lang="nl-NL" dirty="0"/>
              <a:t> Op wie richten we ons? Dus welke klantgroepen ga je aanspreken.</a:t>
            </a:r>
          </a:p>
          <a:p>
            <a:r>
              <a:rPr lang="nl-NL" b="1" dirty="0"/>
              <a:t>Product:</a:t>
            </a:r>
            <a:r>
              <a:rPr lang="nl-NL" dirty="0"/>
              <a:t> Wat bieden we aan? Dus in welke behoefte voorzie je.</a:t>
            </a:r>
          </a:p>
          <a:p>
            <a:r>
              <a:rPr lang="nl-NL" b="1" dirty="0"/>
              <a:t>Competentie:</a:t>
            </a:r>
            <a:r>
              <a:rPr lang="nl-NL" dirty="0"/>
              <a:t> Hoe maken we dit waar? Dus waarin onderscheid je je.</a:t>
            </a:r>
          </a:p>
          <a:p>
            <a:endParaRPr lang="nl-NL" dirty="0"/>
          </a:p>
        </p:txBody>
      </p:sp>
    </p:spTree>
    <p:extLst>
      <p:ext uri="{BB962C8B-B14F-4D97-AF65-F5344CB8AC3E}">
        <p14:creationId xmlns:p14="http://schemas.microsoft.com/office/powerpoint/2010/main" val="2825160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Missie</a:t>
            </a:r>
            <a:endParaRPr lang="nl-NL" dirty="0"/>
          </a:p>
        </p:txBody>
      </p:sp>
      <p:sp>
        <p:nvSpPr>
          <p:cNvPr id="3" name="Tijdelijke aanduiding voor inhoud 2"/>
          <p:cNvSpPr>
            <a:spLocks noGrp="1"/>
          </p:cNvSpPr>
          <p:nvPr>
            <p:ph idx="1"/>
          </p:nvPr>
        </p:nvSpPr>
        <p:spPr/>
        <p:txBody>
          <a:bodyPr/>
          <a:lstStyle/>
          <a:p>
            <a:r>
              <a:rPr lang="nl-NL" dirty="0" smtClean="0"/>
              <a:t>Missie gaat over welke normen</a:t>
            </a:r>
            <a:r>
              <a:rPr lang="nl-NL" dirty="0"/>
              <a:t>, </a:t>
            </a:r>
            <a:r>
              <a:rPr lang="nl-NL" dirty="0" smtClean="0"/>
              <a:t>waarden </a:t>
            </a:r>
            <a:r>
              <a:rPr lang="nl-NL" dirty="0"/>
              <a:t>en </a:t>
            </a:r>
            <a:r>
              <a:rPr lang="nl-NL" dirty="0" smtClean="0"/>
              <a:t>overtuigingen je als onderneming hebt. </a:t>
            </a:r>
          </a:p>
          <a:p>
            <a:endParaRPr lang="nl-NL" dirty="0"/>
          </a:p>
          <a:p>
            <a:r>
              <a:rPr lang="nl-NL" dirty="0"/>
              <a:t>Welke normen, waarden en overtuigingen staan centraal in ons handelen</a:t>
            </a:r>
            <a:r>
              <a:rPr lang="nl-NL" dirty="0" smtClean="0"/>
              <a:t>?</a:t>
            </a:r>
          </a:p>
          <a:p>
            <a:r>
              <a:rPr lang="nl-NL" dirty="0" smtClean="0"/>
              <a:t>Voorbeelden </a:t>
            </a:r>
            <a:r>
              <a:rPr lang="nl-NL" dirty="0"/>
              <a:t>zijn integriteit, professionaliteit, servicegerichtheid, onafhankelijkheid</a:t>
            </a:r>
            <a:r>
              <a:rPr lang="nl-NL" dirty="0" smtClean="0"/>
              <a:t>.</a:t>
            </a:r>
          </a:p>
          <a:p>
            <a:endParaRPr lang="nl-NL" dirty="0"/>
          </a:p>
          <a:p>
            <a:r>
              <a:rPr lang="nl-NL" dirty="0" smtClean="0"/>
              <a:t>Wat wil je uitstralen naar de klant is hier van belang.</a:t>
            </a:r>
            <a:endParaRPr lang="nl-NL" dirty="0"/>
          </a:p>
          <a:p>
            <a:endParaRPr lang="nl-NL" dirty="0"/>
          </a:p>
        </p:txBody>
      </p:sp>
    </p:spTree>
    <p:extLst>
      <p:ext uri="{BB962C8B-B14F-4D97-AF65-F5344CB8AC3E}">
        <p14:creationId xmlns:p14="http://schemas.microsoft.com/office/powerpoint/2010/main" val="9293897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Valkuilen bij een missie</a:t>
            </a:r>
            <a:endParaRPr lang="nl-NL" dirty="0"/>
          </a:p>
        </p:txBody>
      </p:sp>
      <p:sp>
        <p:nvSpPr>
          <p:cNvPr id="3" name="Tijdelijke aanduiding voor inhoud 2"/>
          <p:cNvSpPr>
            <a:spLocks noGrp="1"/>
          </p:cNvSpPr>
          <p:nvPr>
            <p:ph idx="1"/>
          </p:nvPr>
        </p:nvSpPr>
        <p:spPr>
          <a:xfrm>
            <a:off x="677334" y="1781766"/>
            <a:ext cx="8596668" cy="4344714"/>
          </a:xfrm>
        </p:spPr>
        <p:txBody>
          <a:bodyPr>
            <a:normAutofit/>
          </a:bodyPr>
          <a:lstStyle/>
          <a:p>
            <a:r>
              <a:rPr lang="nl-NL" dirty="0"/>
              <a:t>Een goede missie moet beknopt </a:t>
            </a:r>
            <a:r>
              <a:rPr lang="nl-NL" dirty="0" smtClean="0"/>
              <a:t>zijn.</a:t>
            </a:r>
          </a:p>
          <a:p>
            <a:r>
              <a:rPr lang="nl-NL" dirty="0" smtClean="0"/>
              <a:t>Loze termen </a:t>
            </a:r>
            <a:r>
              <a:rPr lang="nl-NL" dirty="0"/>
              <a:t>als ‘maximale </a:t>
            </a:r>
            <a:r>
              <a:rPr lang="nl-NL" dirty="0" err="1"/>
              <a:t>aandeelhouders-waarde</a:t>
            </a:r>
            <a:r>
              <a:rPr lang="nl-NL" dirty="0"/>
              <a:t>’, ‘tevreden medewerkers’ of ‘beste in de sector’ zijn </a:t>
            </a:r>
            <a:r>
              <a:rPr lang="nl-NL" dirty="0" smtClean="0"/>
              <a:t>te </a:t>
            </a:r>
            <a:r>
              <a:rPr lang="nl-NL" dirty="0"/>
              <a:t>weinig meetbaar. </a:t>
            </a:r>
            <a:r>
              <a:rPr lang="nl-NL" dirty="0" smtClean="0"/>
              <a:t>Zorg voor een concrete en aansprekende missie.</a:t>
            </a:r>
            <a:endParaRPr lang="nl-NL" dirty="0"/>
          </a:p>
          <a:p>
            <a:r>
              <a:rPr lang="nl-NL" dirty="0" smtClean="0"/>
              <a:t>Geef </a:t>
            </a:r>
            <a:r>
              <a:rPr lang="nl-NL" dirty="0"/>
              <a:t>in de missie duidelijk aan wat je voor </a:t>
            </a:r>
            <a:r>
              <a:rPr lang="nl-NL" dirty="0" smtClean="0"/>
              <a:t>de </a:t>
            </a:r>
            <a:r>
              <a:rPr lang="nl-NL" dirty="0"/>
              <a:t>buitenwereld wilt betekenen en hoe.</a:t>
            </a:r>
          </a:p>
          <a:p>
            <a:r>
              <a:rPr lang="nl-NL" dirty="0"/>
              <a:t>Een goede missie geeft aan waaróm de onderneming haar activiteiten ontplooit. </a:t>
            </a:r>
            <a:endParaRPr lang="nl-NL" dirty="0" smtClean="0"/>
          </a:p>
          <a:p>
            <a:r>
              <a:rPr lang="nl-NL" dirty="0" smtClean="0"/>
              <a:t>Houd </a:t>
            </a:r>
            <a:r>
              <a:rPr lang="nl-NL" dirty="0"/>
              <a:t>het kort en memorabel. Medewerkers, klanten en andere belanghebbenden moeten de missie makkelijk kunnen onthouden</a:t>
            </a:r>
            <a:r>
              <a:rPr lang="nl-NL" dirty="0" smtClean="0"/>
              <a:t>. </a:t>
            </a:r>
            <a:r>
              <a:rPr lang="nl-NL" dirty="0"/>
              <a:t>Kort en krachtig dus.</a:t>
            </a:r>
          </a:p>
          <a:p>
            <a:r>
              <a:rPr lang="nl-NL" dirty="0"/>
              <a:t>Vermijd jargon en afkortingen. Ga er niet vanuit dat iedereen binnen de organisatie alle afkortingen en jargon snapt</a:t>
            </a:r>
            <a:r>
              <a:rPr lang="nl-NL" dirty="0" smtClean="0"/>
              <a:t>.</a:t>
            </a:r>
            <a:endParaRPr lang="nl-NL" dirty="0"/>
          </a:p>
        </p:txBody>
      </p:sp>
    </p:spTree>
    <p:extLst>
      <p:ext uri="{BB962C8B-B14F-4D97-AF65-F5344CB8AC3E}">
        <p14:creationId xmlns:p14="http://schemas.microsoft.com/office/powerpoint/2010/main" val="21634999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Waarom dit vak?</a:t>
            </a:r>
            <a:endParaRPr lang="nl-NL" dirty="0"/>
          </a:p>
        </p:txBody>
      </p:sp>
      <p:sp>
        <p:nvSpPr>
          <p:cNvPr id="3" name="Tijdelijke aanduiding voor inhoud 2"/>
          <p:cNvSpPr>
            <a:spLocks noGrp="1"/>
          </p:cNvSpPr>
          <p:nvPr>
            <p:ph idx="1"/>
          </p:nvPr>
        </p:nvSpPr>
        <p:spPr/>
        <p:txBody>
          <a:bodyPr/>
          <a:lstStyle/>
          <a:p>
            <a:r>
              <a:rPr lang="nl-NL" dirty="0" err="1" smtClean="0"/>
              <a:t>Niv</a:t>
            </a:r>
            <a:r>
              <a:rPr lang="nl-NL" dirty="0" smtClean="0"/>
              <a:t>. 4</a:t>
            </a:r>
          </a:p>
          <a:p>
            <a:r>
              <a:rPr lang="nl-NL" dirty="0" smtClean="0"/>
              <a:t>Management of eigen organisatie (kan ook voor jezelf)</a:t>
            </a:r>
          </a:p>
          <a:p>
            <a:endParaRPr lang="nl-NL" dirty="0"/>
          </a:p>
          <a:p>
            <a:r>
              <a:rPr lang="nl-NL" dirty="0" smtClean="0"/>
              <a:t>Missie en visie nodig voor KvK, de bank etc. </a:t>
            </a:r>
          </a:p>
          <a:p>
            <a:r>
              <a:rPr lang="nl-NL" dirty="0" smtClean="0"/>
              <a:t>Geeft structuur aan je organisatie.</a:t>
            </a:r>
          </a:p>
        </p:txBody>
      </p:sp>
    </p:spTree>
    <p:extLst>
      <p:ext uri="{BB962C8B-B14F-4D97-AF65-F5344CB8AC3E}">
        <p14:creationId xmlns:p14="http://schemas.microsoft.com/office/powerpoint/2010/main" val="16778794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….visie en strategie </a:t>
            </a:r>
            <a:endParaRPr lang="nl-NL" dirty="0"/>
          </a:p>
        </p:txBody>
      </p:sp>
      <p:sp>
        <p:nvSpPr>
          <p:cNvPr id="3" name="Tijdelijke aanduiding voor inhoud 2"/>
          <p:cNvSpPr>
            <a:spLocks noGrp="1"/>
          </p:cNvSpPr>
          <p:nvPr>
            <p:ph idx="1"/>
          </p:nvPr>
        </p:nvSpPr>
        <p:spPr/>
        <p:txBody>
          <a:bodyPr/>
          <a:lstStyle/>
          <a:p>
            <a:r>
              <a:rPr lang="nl-NL" dirty="0" smtClean="0"/>
              <a:t>Het vak heet visie en strategie.</a:t>
            </a:r>
          </a:p>
          <a:p>
            <a:r>
              <a:rPr lang="nl-NL" dirty="0" smtClean="0"/>
              <a:t>Niet los te zien van missie.</a:t>
            </a:r>
          </a:p>
          <a:p>
            <a:endParaRPr lang="nl-NL" dirty="0"/>
          </a:p>
          <a:p>
            <a:r>
              <a:rPr lang="nl-NL" dirty="0" smtClean="0"/>
              <a:t>We nemen ze alle drie mee. </a:t>
            </a:r>
            <a:endParaRPr lang="nl-NL" dirty="0"/>
          </a:p>
        </p:txBody>
      </p:sp>
    </p:spTree>
    <p:extLst>
      <p:ext uri="{BB962C8B-B14F-4D97-AF65-F5344CB8AC3E}">
        <p14:creationId xmlns:p14="http://schemas.microsoft.com/office/powerpoint/2010/main" val="31502366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is hun visie? </a:t>
            </a:r>
            <a:endParaRPr lang="nl-NL" dirty="0"/>
          </a:p>
        </p:txBody>
      </p:sp>
      <p:sp>
        <p:nvSpPr>
          <p:cNvPr id="3" name="Tijdelijke aanduiding voor inhoud 2"/>
          <p:cNvSpPr>
            <a:spLocks noGrp="1"/>
          </p:cNvSpPr>
          <p:nvPr>
            <p:ph idx="1"/>
          </p:nvPr>
        </p:nvSpPr>
        <p:spPr/>
        <p:txBody>
          <a:bodyPr/>
          <a:lstStyle/>
          <a:p>
            <a:r>
              <a:rPr lang="nl-NL" u="sng" dirty="0">
                <a:hlinkClick r:id="rId2"/>
              </a:rPr>
              <a:t>https://</a:t>
            </a:r>
            <a:r>
              <a:rPr lang="nl-NL" u="sng" dirty="0" smtClean="0">
                <a:hlinkClick r:id="rId2"/>
              </a:rPr>
              <a:t>www.youtube.com/watch?v=us0QOrqKqto</a:t>
            </a:r>
            <a:r>
              <a:rPr lang="nl-NL" u="sng" dirty="0" smtClean="0"/>
              <a:t> </a:t>
            </a:r>
          </a:p>
          <a:p>
            <a:endParaRPr lang="nl-NL" dirty="0"/>
          </a:p>
          <a:p>
            <a:r>
              <a:rPr lang="nl-NL" dirty="0">
                <a:hlinkClick r:id="rId3"/>
              </a:rPr>
              <a:t>https://</a:t>
            </a:r>
            <a:r>
              <a:rPr lang="nl-NL" dirty="0" smtClean="0">
                <a:hlinkClick r:id="rId3"/>
              </a:rPr>
              <a:t>www.youtube.com/watch?v=sapAaZzn_j8</a:t>
            </a:r>
            <a:r>
              <a:rPr lang="nl-NL" dirty="0" smtClean="0"/>
              <a:t> (5 stappen)</a:t>
            </a:r>
            <a:endParaRPr lang="nl-NL" dirty="0"/>
          </a:p>
        </p:txBody>
      </p:sp>
    </p:spTree>
    <p:extLst>
      <p:ext uri="{BB962C8B-B14F-4D97-AF65-F5344CB8AC3E}">
        <p14:creationId xmlns:p14="http://schemas.microsoft.com/office/powerpoint/2010/main" val="18725782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ijdelijke aanduiding voor inhoud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54479" y="-160354"/>
            <a:ext cx="7550332" cy="7109794"/>
          </a:xfrm>
        </p:spPr>
      </p:pic>
    </p:spTree>
    <p:extLst>
      <p:ext uri="{BB962C8B-B14F-4D97-AF65-F5344CB8AC3E}">
        <p14:creationId xmlns:p14="http://schemas.microsoft.com/office/powerpoint/2010/main" val="15174205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Missie</a:t>
            </a:r>
            <a:endParaRPr lang="nl-NL" dirty="0"/>
          </a:p>
        </p:txBody>
      </p:sp>
      <p:sp>
        <p:nvSpPr>
          <p:cNvPr id="3" name="Tijdelijke aanduiding voor inhoud 2"/>
          <p:cNvSpPr>
            <a:spLocks noGrp="1"/>
          </p:cNvSpPr>
          <p:nvPr>
            <p:ph idx="1"/>
          </p:nvPr>
        </p:nvSpPr>
        <p:spPr/>
        <p:txBody>
          <a:bodyPr>
            <a:normAutofit fontScale="92500" lnSpcReduction="10000"/>
          </a:bodyPr>
          <a:lstStyle/>
          <a:p>
            <a:r>
              <a:rPr lang="nl-NL" dirty="0"/>
              <a:t>Missie wordt </a:t>
            </a:r>
            <a:r>
              <a:rPr lang="nl-NL" dirty="0" smtClean="0"/>
              <a:t>ook </a:t>
            </a:r>
            <a:r>
              <a:rPr lang="nl-NL" dirty="0"/>
              <a:t>wel mission statement genoemd. </a:t>
            </a:r>
            <a:endParaRPr lang="nl-NL" dirty="0" smtClean="0"/>
          </a:p>
          <a:p>
            <a:r>
              <a:rPr lang="nl-NL" dirty="0" smtClean="0"/>
              <a:t>Een </a:t>
            </a:r>
            <a:r>
              <a:rPr lang="nl-NL" dirty="0"/>
              <a:t>missie </a:t>
            </a:r>
            <a:r>
              <a:rPr lang="nl-NL" dirty="0" smtClean="0"/>
              <a:t>verwoord </a:t>
            </a:r>
            <a:r>
              <a:rPr lang="nl-NL" dirty="0"/>
              <a:t>het bestaansrecht en identiteit van een organisatie. </a:t>
            </a:r>
            <a:endParaRPr lang="nl-NL" dirty="0" smtClean="0"/>
          </a:p>
          <a:p>
            <a:r>
              <a:rPr lang="nl-NL" dirty="0" smtClean="0"/>
              <a:t>Wie </a:t>
            </a:r>
            <a:r>
              <a:rPr lang="nl-NL" dirty="0"/>
              <a:t>je bent, wat je doet en wat je wil bereiken. </a:t>
            </a:r>
            <a:endParaRPr lang="nl-NL" dirty="0" smtClean="0"/>
          </a:p>
          <a:p>
            <a:r>
              <a:rPr lang="nl-NL" dirty="0" smtClean="0"/>
              <a:t>Is tijdloos </a:t>
            </a:r>
          </a:p>
          <a:p>
            <a:endParaRPr lang="nl-NL" dirty="0"/>
          </a:p>
          <a:p>
            <a:r>
              <a:rPr lang="nl-NL" dirty="0"/>
              <a:t>De missie van een organisatie bestaat over het algemeen uit de volgende vier onderdelen:﻿</a:t>
            </a:r>
            <a:r>
              <a:rPr lang="nl-NL"/>
              <a:t>﻿</a:t>
            </a:r>
            <a:endParaRPr lang="nl-NL" smtClean="0"/>
          </a:p>
          <a:p>
            <a:r>
              <a:rPr lang="nl-NL" smtClean="0"/>
              <a:t>Werkterrein</a:t>
            </a:r>
            <a:endParaRPr lang="nl-NL" dirty="0"/>
          </a:p>
          <a:p>
            <a:r>
              <a:rPr lang="nl-NL" dirty="0"/>
              <a:t>Bestaansrecht</a:t>
            </a:r>
          </a:p>
          <a:p>
            <a:r>
              <a:rPr lang="nl-NL" dirty="0"/>
              <a:t>Betekenis voor belanghebbenden</a:t>
            </a:r>
          </a:p>
          <a:p>
            <a:r>
              <a:rPr lang="nl-NL" dirty="0"/>
              <a:t>Normen, waarden en overtuigingen </a:t>
            </a:r>
          </a:p>
          <a:p>
            <a:endParaRPr lang="nl-NL" dirty="0"/>
          </a:p>
        </p:txBody>
      </p:sp>
    </p:spTree>
    <p:extLst>
      <p:ext uri="{BB962C8B-B14F-4D97-AF65-F5344CB8AC3E}">
        <p14:creationId xmlns:p14="http://schemas.microsoft.com/office/powerpoint/2010/main" val="13059862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Voorbeelden missie</a:t>
            </a:r>
            <a:endParaRPr lang="nl-NL" dirty="0"/>
          </a:p>
        </p:txBody>
      </p:sp>
      <p:sp>
        <p:nvSpPr>
          <p:cNvPr id="3" name="Tijdelijke aanduiding voor inhoud 2"/>
          <p:cNvSpPr>
            <a:spLocks noGrp="1"/>
          </p:cNvSpPr>
          <p:nvPr>
            <p:ph idx="1"/>
          </p:nvPr>
        </p:nvSpPr>
        <p:spPr/>
        <p:txBody>
          <a:bodyPr/>
          <a:lstStyle/>
          <a:p>
            <a:r>
              <a:rPr lang="nl-NL" b="1" dirty="0" err="1"/>
              <a:t>Zappos</a:t>
            </a:r>
            <a:r>
              <a:rPr lang="nl-NL" b="1" dirty="0"/>
              <a:t>:</a:t>
            </a:r>
            <a:r>
              <a:rPr lang="nl-NL" dirty="0"/>
              <a:t> Wij zijn een bedrijf dat de beste customer service biedt en schoenen verkoopt. </a:t>
            </a:r>
            <a:endParaRPr lang="nl-NL" dirty="0" smtClean="0"/>
          </a:p>
          <a:p>
            <a:endParaRPr lang="nl-NL" dirty="0"/>
          </a:p>
          <a:p>
            <a:r>
              <a:rPr lang="nl-NL" b="1" dirty="0"/>
              <a:t>Apple:</a:t>
            </a:r>
            <a:r>
              <a:rPr lang="nl-NL" dirty="0"/>
              <a:t> Wij willen werken makkelijker maken</a:t>
            </a:r>
            <a:r>
              <a:rPr lang="nl-NL" dirty="0" smtClean="0"/>
              <a:t>.</a:t>
            </a:r>
          </a:p>
          <a:p>
            <a:endParaRPr lang="nl-NL" dirty="0"/>
          </a:p>
          <a:p>
            <a:r>
              <a:rPr lang="nl-NL" b="1" dirty="0"/>
              <a:t>9292ov:</a:t>
            </a:r>
            <a:r>
              <a:rPr lang="nl-NL" dirty="0"/>
              <a:t> ﻿﻿Mensen prettig en efficiënt de weg wijzen van-deur-tot-deur</a:t>
            </a:r>
          </a:p>
          <a:p>
            <a:endParaRPr lang="nl-NL" dirty="0"/>
          </a:p>
        </p:txBody>
      </p:sp>
    </p:spTree>
    <p:extLst>
      <p:ext uri="{BB962C8B-B14F-4D97-AF65-F5344CB8AC3E}">
        <p14:creationId xmlns:p14="http://schemas.microsoft.com/office/powerpoint/2010/main" val="13264063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Visie</a:t>
            </a:r>
            <a:endParaRPr lang="nl-NL" dirty="0"/>
          </a:p>
        </p:txBody>
      </p:sp>
      <p:sp>
        <p:nvSpPr>
          <p:cNvPr id="3" name="Tijdelijke aanduiding voor inhoud 2"/>
          <p:cNvSpPr>
            <a:spLocks noGrp="1"/>
          </p:cNvSpPr>
          <p:nvPr>
            <p:ph idx="1"/>
          </p:nvPr>
        </p:nvSpPr>
        <p:spPr/>
        <p:txBody>
          <a:bodyPr>
            <a:normAutofit lnSpcReduction="10000"/>
          </a:bodyPr>
          <a:lstStyle/>
          <a:p>
            <a:r>
              <a:rPr lang="nl-NL" dirty="0"/>
              <a:t>Een visie is inspirerend. </a:t>
            </a:r>
            <a:endParaRPr lang="nl-NL" dirty="0" smtClean="0"/>
          </a:p>
          <a:p>
            <a:r>
              <a:rPr lang="nl-NL" dirty="0" smtClean="0"/>
              <a:t>Een </a:t>
            </a:r>
            <a:r>
              <a:rPr lang="nl-NL" dirty="0"/>
              <a:t>visie geeft een visionaire en ambitieus beeld van wat een organisatie wil zijn. </a:t>
            </a:r>
            <a:endParaRPr lang="nl-NL" dirty="0" smtClean="0"/>
          </a:p>
          <a:p>
            <a:r>
              <a:rPr lang="nl-NL" dirty="0" smtClean="0"/>
              <a:t>Kijk naar de kansen in de wereld en beschrijf de droomsituatie. </a:t>
            </a:r>
          </a:p>
          <a:p>
            <a:endParaRPr lang="nl-NL" dirty="0" smtClean="0"/>
          </a:p>
          <a:p>
            <a:r>
              <a:rPr lang="nl-NL" dirty="0" smtClean="0"/>
              <a:t>Welke </a:t>
            </a:r>
            <a:r>
              <a:rPr lang="nl-NL" dirty="0"/>
              <a:t>ontwikkelingen (economisch, sociologisch, technisch, politiek) zijn belangrijk voor onze organisatie?</a:t>
            </a:r>
          </a:p>
          <a:p>
            <a:r>
              <a:rPr lang="nl-NL" dirty="0"/>
              <a:t>Hoe ziet onze toekomst eruit en die van onze concurrenten?</a:t>
            </a:r>
          </a:p>
          <a:p>
            <a:r>
              <a:rPr lang="nl-NL" dirty="0"/>
              <a:t>Welke ambities hebben wij op langere termijn?</a:t>
            </a:r>
          </a:p>
          <a:p>
            <a:r>
              <a:rPr lang="nl-NL" dirty="0"/>
              <a:t>Welke </a:t>
            </a:r>
            <a:r>
              <a:rPr lang="nl-NL" dirty="0" smtClean="0"/>
              <a:t>competentie </a:t>
            </a:r>
          </a:p>
          <a:p>
            <a:r>
              <a:rPr lang="nl-NL" dirty="0" smtClean="0"/>
              <a:t>moeten </a:t>
            </a:r>
            <a:r>
              <a:rPr lang="nl-NL" dirty="0"/>
              <a:t>we voor de toekomst gaan ontwikkelen?</a:t>
            </a:r>
          </a:p>
          <a:p>
            <a:endParaRPr lang="nl-NL" dirty="0"/>
          </a:p>
        </p:txBody>
      </p:sp>
    </p:spTree>
    <p:extLst>
      <p:ext uri="{BB962C8B-B14F-4D97-AF65-F5344CB8AC3E}">
        <p14:creationId xmlns:p14="http://schemas.microsoft.com/office/powerpoint/2010/main" val="19182369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Voorbeelden visie</a:t>
            </a:r>
            <a:endParaRPr lang="nl-NL" dirty="0"/>
          </a:p>
        </p:txBody>
      </p:sp>
      <p:sp>
        <p:nvSpPr>
          <p:cNvPr id="3" name="Tijdelijke aanduiding voor inhoud 2"/>
          <p:cNvSpPr>
            <a:spLocks noGrp="1"/>
          </p:cNvSpPr>
          <p:nvPr>
            <p:ph idx="1"/>
          </p:nvPr>
        </p:nvSpPr>
        <p:spPr/>
        <p:txBody>
          <a:bodyPr/>
          <a:lstStyle/>
          <a:p>
            <a:r>
              <a:rPr lang="nl-NL" b="1" dirty="0"/>
              <a:t>Nokia:</a:t>
            </a:r>
            <a:r>
              <a:rPr lang="nl-NL" dirty="0"/>
              <a:t> ﻿﻿'</a:t>
            </a:r>
            <a:r>
              <a:rPr lang="nl-NL" dirty="0" err="1"/>
              <a:t>Connecting</a:t>
            </a:r>
            <a:r>
              <a:rPr lang="nl-NL" dirty="0"/>
              <a:t> </a:t>
            </a:r>
            <a:r>
              <a:rPr lang="nl-NL" dirty="0" err="1"/>
              <a:t>people</a:t>
            </a:r>
            <a:r>
              <a:rPr lang="nl-NL" dirty="0"/>
              <a:t>' is mensen in contact brengen met de dingen die ertoe doen, wat dat voor iedereen persoonlijk ook is, en ze de mogelijkheid bieden het beste te halen uit ieder moment, altijd en overal</a:t>
            </a:r>
            <a:r>
              <a:rPr lang="nl-NL" dirty="0" smtClean="0"/>
              <a:t>.</a:t>
            </a:r>
          </a:p>
          <a:p>
            <a:endParaRPr lang="nl-NL" dirty="0"/>
          </a:p>
          <a:p>
            <a:r>
              <a:rPr lang="nl-NL" b="1" dirty="0"/>
              <a:t>Microsoft:</a:t>
            </a:r>
            <a:r>
              <a:rPr lang="nl-NL" dirty="0"/>
              <a:t> ﻿﻿Er staat een personal computer op elk bureau met Microsoft-software</a:t>
            </a:r>
            <a:r>
              <a:rPr lang="nl-NL" dirty="0" smtClean="0"/>
              <a:t>.</a:t>
            </a:r>
          </a:p>
          <a:p>
            <a:endParaRPr lang="nl-NL" dirty="0"/>
          </a:p>
          <a:p>
            <a:r>
              <a:rPr lang="nl-NL" dirty="0"/>
              <a:t>DUS NIET: Wij willen onze klanten optimaal bedienen door meer producten aan te bieden dan onze concurrenten.</a:t>
            </a:r>
          </a:p>
          <a:p>
            <a:pPr marL="0" indent="0">
              <a:buNone/>
            </a:pPr>
            <a:endParaRPr lang="nl-NL" dirty="0"/>
          </a:p>
        </p:txBody>
      </p:sp>
    </p:spTree>
    <p:extLst>
      <p:ext uri="{BB962C8B-B14F-4D97-AF65-F5344CB8AC3E}">
        <p14:creationId xmlns:p14="http://schemas.microsoft.com/office/powerpoint/2010/main" val="2337090035"/>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222</TotalTime>
  <Words>587</Words>
  <Application>Microsoft Office PowerPoint</Application>
  <PresentationFormat>Breedbeeld</PresentationFormat>
  <Paragraphs>102</Paragraphs>
  <Slides>16</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16</vt:i4>
      </vt:variant>
    </vt:vector>
  </HeadingPairs>
  <TitlesOfParts>
    <vt:vector size="21" baseType="lpstr">
      <vt:lpstr>Arial</vt:lpstr>
      <vt:lpstr>Calibri</vt:lpstr>
      <vt:lpstr>Trebuchet MS</vt:lpstr>
      <vt:lpstr>Wingdings 3</vt:lpstr>
      <vt:lpstr>Facet</vt:lpstr>
      <vt:lpstr>Visie en strategie </vt:lpstr>
      <vt:lpstr>Waarom dit vak?</vt:lpstr>
      <vt:lpstr>….visie en strategie </vt:lpstr>
      <vt:lpstr>Wat is hun visie? </vt:lpstr>
      <vt:lpstr>PowerPoint-presentatie</vt:lpstr>
      <vt:lpstr>Missie</vt:lpstr>
      <vt:lpstr>Voorbeelden missie</vt:lpstr>
      <vt:lpstr>Visie</vt:lpstr>
      <vt:lpstr>Voorbeelden visie</vt:lpstr>
      <vt:lpstr>Strategie </vt:lpstr>
      <vt:lpstr>Strategie </vt:lpstr>
      <vt:lpstr>Voorbeeld bekijken</vt:lpstr>
      <vt:lpstr>Missie bestaat uit</vt:lpstr>
      <vt:lpstr>Missie</vt:lpstr>
      <vt:lpstr>Missie</vt:lpstr>
      <vt:lpstr>Valkuilen bij een missie</vt:lpstr>
    </vt:vector>
  </TitlesOfParts>
  <Company>AOC Oost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Training adviesgeven</dc:title>
  <dc:creator>Ellen Lieftink</dc:creator>
  <cp:lastModifiedBy>Géraar de Jong</cp:lastModifiedBy>
  <cp:revision>26</cp:revision>
  <cp:lastPrinted>2017-11-02T09:31:28Z</cp:lastPrinted>
  <dcterms:created xsi:type="dcterms:W3CDTF">2016-08-16T13:30:25Z</dcterms:created>
  <dcterms:modified xsi:type="dcterms:W3CDTF">2019-09-23T20:20:40Z</dcterms:modified>
</cp:coreProperties>
</file>